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891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475184"/>
            <a:ext cx="7477601" cy="2874645"/>
          </a:xfrm>
          <a:prstGeom prst="rect">
            <a:avLst/>
          </a:prstGeom>
          <a:noFill/>
          <a:ln/>
        </p:spPr>
        <p:txBody>
          <a:bodyPr wrap="square" rtlCol="0" anchor="t"/>
          <a:lstStyle/>
          <a:p>
            <a:pPr marL="0" indent="0">
              <a:lnSpc>
                <a:spcPts val="7545"/>
              </a:lnSpc>
              <a:buNone/>
            </a:pPr>
            <a:r>
              <a:rPr lang="en-US" sz="6036" b="1" kern="0" spc="-181" dirty="0">
                <a:solidFill>
                  <a:srgbClr val="000000"/>
                </a:solidFill>
                <a:latin typeface="Inter" pitchFamily="34" charset="0"/>
                <a:ea typeface="Inter" pitchFamily="34" charset="-122"/>
                <a:cs typeface="Inter" pitchFamily="34" charset="-120"/>
              </a:rPr>
              <a:t>Introduction to Forensics Evidence Preparation</a:t>
            </a:r>
            <a:endParaRPr lang="en-US" sz="6036" dirty="0"/>
          </a:p>
        </p:txBody>
      </p:sp>
      <p:sp>
        <p:nvSpPr>
          <p:cNvPr id="6" name="Text 3"/>
          <p:cNvSpPr/>
          <p:nvPr/>
        </p:nvSpPr>
        <p:spPr>
          <a:xfrm>
            <a:off x="833199" y="4683085"/>
            <a:ext cx="747760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Properly preparing forensic evidence is crucial for effective courtroom testimony. This introduction covers the key steps to ensure evidence is handled, documented, and presented properly to maximize its impact and credibility.</a:t>
            </a:r>
            <a:endParaRPr lang="en-US" sz="1750" dirty="0"/>
          </a:p>
        </p:txBody>
      </p:sp>
      <p:sp>
        <p:nvSpPr>
          <p:cNvPr id="7" name="Shape 4"/>
          <p:cNvSpPr/>
          <p:nvPr/>
        </p:nvSpPr>
        <p:spPr>
          <a:xfrm>
            <a:off x="833199" y="6354604"/>
            <a:ext cx="355402" cy="355402"/>
          </a:xfrm>
          <a:prstGeom prst="roundRect">
            <a:avLst>
              <a:gd name="adj" fmla="val 25726039"/>
            </a:avLst>
          </a:prstGeom>
          <a:noFill/>
          <a:ln w="7620">
            <a:solidFill>
              <a:srgbClr val="FFFFFF"/>
            </a:solidFill>
            <a:prstDash val="solid"/>
          </a:ln>
        </p:spPr>
      </p:sp>
      <p:pic>
        <p:nvPicPr>
          <p:cNvPr id="8" name="Image 1" descr="preencoded.png"/>
          <p:cNvPicPr>
            <a:picLocks noChangeAspect="1"/>
          </p:cNvPicPr>
          <p:nvPr/>
        </p:nvPicPr>
        <p:blipFill>
          <a:blip r:embed="rId4"/>
          <a:stretch>
            <a:fillRect/>
          </a:stretch>
        </p:blipFill>
        <p:spPr>
          <a:xfrm>
            <a:off x="840819" y="6362224"/>
            <a:ext cx="340162" cy="34016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279094"/>
            <a:ext cx="7477601" cy="1916430"/>
          </a:xfrm>
          <a:prstGeom prst="rect">
            <a:avLst/>
          </a:prstGeom>
          <a:noFill/>
          <a:ln/>
        </p:spPr>
        <p:txBody>
          <a:bodyPr wrap="square" rtlCol="0" anchor="t"/>
          <a:lstStyle/>
          <a:p>
            <a:pPr marL="0" indent="0">
              <a:lnSpc>
                <a:spcPts val="7545"/>
              </a:lnSpc>
              <a:buNone/>
            </a:pPr>
            <a:r>
              <a:rPr lang="en-US" sz="6036" b="1" kern="0" spc="-181" dirty="0">
                <a:solidFill>
                  <a:srgbClr val="000000"/>
                </a:solidFill>
                <a:latin typeface="Inter" pitchFamily="34" charset="0"/>
                <a:ea typeface="Inter" pitchFamily="34" charset="-122"/>
                <a:cs typeface="Inter" pitchFamily="34" charset="-120"/>
              </a:rPr>
              <a:t>Conclusion and Best Practices</a:t>
            </a:r>
            <a:endParaRPr lang="en-US" sz="6036" dirty="0"/>
          </a:p>
        </p:txBody>
      </p:sp>
      <p:sp>
        <p:nvSpPr>
          <p:cNvPr id="6" name="Text 3"/>
          <p:cNvSpPr/>
          <p:nvPr/>
        </p:nvSpPr>
        <p:spPr>
          <a:xfrm>
            <a:off x="833199" y="4528780"/>
            <a:ext cx="747760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In conclusion, proper handling and preservation of forensic evidence is crucial for ensuring the integrity and admissibility of evidence in court. Following established protocols and best practices helps maintain the chain of custody and safeguard the evidence's evidentiary value.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524119"/>
            <a:ext cx="10338197"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Importance of Proper Evidence Handling</a:t>
            </a:r>
            <a:endParaRPr lang="en-US" sz="4374" dirty="0"/>
          </a:p>
        </p:txBody>
      </p:sp>
      <p:sp>
        <p:nvSpPr>
          <p:cNvPr id="5" name="Text 3"/>
          <p:cNvSpPr/>
          <p:nvPr/>
        </p:nvSpPr>
        <p:spPr>
          <a:xfrm>
            <a:off x="2037993" y="2751653"/>
            <a:ext cx="5006221" cy="2132409"/>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Proper evidence handling is crucial in forensic investigations. It ensures the integrity and admissibility of evidence in court. Mishandling can compromise the chain of custody, leading to evidence tampering allegations and compromising the case.</a:t>
            </a:r>
            <a:endParaRPr lang="en-US" sz="1750" dirty="0"/>
          </a:p>
        </p:txBody>
      </p:sp>
      <p:sp>
        <p:nvSpPr>
          <p:cNvPr id="6" name="Text 4"/>
          <p:cNvSpPr/>
          <p:nvPr/>
        </p:nvSpPr>
        <p:spPr>
          <a:xfrm>
            <a:off x="2037993" y="5083969"/>
            <a:ext cx="500622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Detailed protocols must be followed at every stage, from collection to storage and transportation, to maintain the evidence's pristine condition and traceability.</a:t>
            </a:r>
            <a:endParaRPr lang="en-US" sz="1750" dirty="0"/>
          </a:p>
        </p:txBody>
      </p:sp>
      <p:pic>
        <p:nvPicPr>
          <p:cNvPr id="7" name="Image 0" descr="preencoded.png"/>
          <p:cNvPicPr>
            <a:picLocks noChangeAspect="1"/>
          </p:cNvPicPr>
          <p:nvPr/>
        </p:nvPicPr>
        <p:blipFill>
          <a:blip r:embed="rId3"/>
          <a:stretch>
            <a:fillRect/>
          </a:stretch>
        </p:blipFill>
        <p:spPr>
          <a:xfrm>
            <a:off x="7593806" y="2801660"/>
            <a:ext cx="5006221" cy="333744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32577"/>
          </a:xfrm>
          <a:prstGeom prst="rect">
            <a:avLst/>
          </a:prstGeom>
          <a:solidFill>
            <a:srgbClr val="FFFFFF"/>
          </a:solidFill>
          <a:ln/>
        </p:spPr>
      </p:sp>
      <p:sp>
        <p:nvSpPr>
          <p:cNvPr id="4" name="Text 2"/>
          <p:cNvSpPr/>
          <p:nvPr/>
        </p:nvSpPr>
        <p:spPr>
          <a:xfrm>
            <a:off x="2439710" y="564475"/>
            <a:ext cx="6461522" cy="641390"/>
          </a:xfrm>
          <a:prstGeom prst="rect">
            <a:avLst/>
          </a:prstGeom>
          <a:noFill/>
          <a:ln/>
        </p:spPr>
        <p:txBody>
          <a:bodyPr wrap="none" rtlCol="0" anchor="t"/>
          <a:lstStyle/>
          <a:p>
            <a:pPr marL="0" indent="0">
              <a:lnSpc>
                <a:spcPts val="5051"/>
              </a:lnSpc>
              <a:buNone/>
            </a:pPr>
            <a:r>
              <a:rPr lang="en-US" sz="4041" b="1" kern="0" spc="-121" dirty="0">
                <a:solidFill>
                  <a:srgbClr val="000000"/>
                </a:solidFill>
                <a:latin typeface="Inter" pitchFamily="34" charset="0"/>
                <a:ea typeface="Inter" pitchFamily="34" charset="-122"/>
                <a:cs typeface="Inter" pitchFamily="34" charset="-120"/>
              </a:rPr>
              <a:t>Chain of Custody Protocols</a:t>
            </a:r>
            <a:endParaRPr lang="en-US" sz="4041" dirty="0"/>
          </a:p>
        </p:txBody>
      </p:sp>
      <p:sp>
        <p:nvSpPr>
          <p:cNvPr id="5" name="Text 3"/>
          <p:cNvSpPr/>
          <p:nvPr/>
        </p:nvSpPr>
        <p:spPr>
          <a:xfrm>
            <a:off x="2439710" y="1719024"/>
            <a:ext cx="2062043" cy="961906"/>
          </a:xfrm>
          <a:prstGeom prst="rect">
            <a:avLst/>
          </a:prstGeom>
          <a:noFill/>
          <a:ln/>
        </p:spPr>
        <p:txBody>
          <a:bodyPr wrap="square" rtlCol="0" anchor="t"/>
          <a:lstStyle/>
          <a:p>
            <a:pPr marL="0" indent="0">
              <a:lnSpc>
                <a:spcPts val="2526"/>
              </a:lnSpc>
              <a:buNone/>
            </a:pPr>
            <a:r>
              <a:rPr lang="en-US" sz="2020" b="1" kern="0" spc="-61" dirty="0">
                <a:solidFill>
                  <a:srgbClr val="000000"/>
                </a:solidFill>
                <a:latin typeface="Inter" pitchFamily="34" charset="0"/>
                <a:ea typeface="Inter" pitchFamily="34" charset="-122"/>
                <a:cs typeface="Inter" pitchFamily="34" charset="-120"/>
              </a:rPr>
              <a:t>Documenting Evidence Transfers</a:t>
            </a:r>
            <a:endParaRPr lang="en-US" sz="2020" dirty="0"/>
          </a:p>
        </p:txBody>
      </p:sp>
      <p:sp>
        <p:nvSpPr>
          <p:cNvPr id="6" name="Text 4"/>
          <p:cNvSpPr/>
          <p:nvPr/>
        </p:nvSpPr>
        <p:spPr>
          <a:xfrm>
            <a:off x="2439710" y="2886194"/>
            <a:ext cx="2062043" cy="4597241"/>
          </a:xfrm>
          <a:prstGeom prst="rect">
            <a:avLst/>
          </a:prstGeom>
          <a:noFill/>
          <a:ln/>
        </p:spPr>
        <p:txBody>
          <a:bodyPr wrap="square" rtlCol="0" anchor="t"/>
          <a:lstStyle/>
          <a:p>
            <a:pPr marL="0" indent="0">
              <a:lnSpc>
                <a:spcPts val="2586"/>
              </a:lnSpc>
              <a:buNone/>
            </a:pPr>
            <a:r>
              <a:rPr lang="en-US" sz="1616" kern="0" spc="-32" dirty="0">
                <a:solidFill>
                  <a:srgbClr val="272525"/>
                </a:solidFill>
                <a:latin typeface="Inter" pitchFamily="34" charset="0"/>
                <a:ea typeface="Inter" pitchFamily="34" charset="-122"/>
                <a:cs typeface="Inter" pitchFamily="34" charset="-120"/>
              </a:rPr>
              <a:t>Maintaining a comprehensive chain of custody record is crucial. Each time evidence is transferred between individuals or locations, the transfer must be carefully documented with details like the date, time, names, and signatures of those involved.</a:t>
            </a:r>
            <a:endParaRPr lang="en-US" sz="1616" dirty="0"/>
          </a:p>
        </p:txBody>
      </p:sp>
      <p:sp>
        <p:nvSpPr>
          <p:cNvPr id="7" name="Text 5"/>
          <p:cNvSpPr/>
          <p:nvPr/>
        </p:nvSpPr>
        <p:spPr>
          <a:xfrm>
            <a:off x="5010150" y="1719024"/>
            <a:ext cx="2062043" cy="641271"/>
          </a:xfrm>
          <a:prstGeom prst="rect">
            <a:avLst/>
          </a:prstGeom>
          <a:noFill/>
          <a:ln/>
        </p:spPr>
        <p:txBody>
          <a:bodyPr wrap="square" rtlCol="0" anchor="t"/>
          <a:lstStyle/>
          <a:p>
            <a:pPr marL="0" indent="0">
              <a:lnSpc>
                <a:spcPts val="2526"/>
              </a:lnSpc>
              <a:buNone/>
            </a:pPr>
            <a:r>
              <a:rPr lang="en-US" sz="2020" b="1" kern="0" spc="-61" dirty="0">
                <a:solidFill>
                  <a:srgbClr val="000000"/>
                </a:solidFill>
                <a:latin typeface="Inter" pitchFamily="34" charset="0"/>
                <a:ea typeface="Inter" pitchFamily="34" charset="-122"/>
                <a:cs typeface="Inter" pitchFamily="34" charset="-120"/>
              </a:rPr>
              <a:t>Tamper-Evident Packaging</a:t>
            </a:r>
            <a:endParaRPr lang="en-US" sz="2020" dirty="0"/>
          </a:p>
        </p:txBody>
      </p:sp>
      <p:sp>
        <p:nvSpPr>
          <p:cNvPr id="8" name="Text 6"/>
          <p:cNvSpPr/>
          <p:nvPr/>
        </p:nvSpPr>
        <p:spPr>
          <a:xfrm>
            <a:off x="5010150" y="2565559"/>
            <a:ext cx="2062043" cy="3283744"/>
          </a:xfrm>
          <a:prstGeom prst="rect">
            <a:avLst/>
          </a:prstGeom>
          <a:noFill/>
          <a:ln/>
        </p:spPr>
        <p:txBody>
          <a:bodyPr wrap="square" rtlCol="0" anchor="t"/>
          <a:lstStyle/>
          <a:p>
            <a:pPr marL="0" indent="0">
              <a:lnSpc>
                <a:spcPts val="2586"/>
              </a:lnSpc>
              <a:buNone/>
            </a:pPr>
            <a:r>
              <a:rPr lang="en-US" sz="1616" kern="0" spc="-32" dirty="0">
                <a:solidFill>
                  <a:srgbClr val="272525"/>
                </a:solidFill>
                <a:latin typeface="Inter" pitchFamily="34" charset="0"/>
                <a:ea typeface="Inter" pitchFamily="34" charset="-122"/>
                <a:cs typeface="Inter" pitchFamily="34" charset="-120"/>
              </a:rPr>
              <a:t>Evidence must be packaged in tamper-evident containers like sealed bags or boxes. This ensures the integrity of the evidence and allows any unauthorized access to be detected.</a:t>
            </a:r>
            <a:endParaRPr lang="en-US" sz="1616" dirty="0"/>
          </a:p>
        </p:txBody>
      </p:sp>
      <p:sp>
        <p:nvSpPr>
          <p:cNvPr id="9" name="Text 7"/>
          <p:cNvSpPr/>
          <p:nvPr/>
        </p:nvSpPr>
        <p:spPr>
          <a:xfrm>
            <a:off x="7580590" y="1719024"/>
            <a:ext cx="2062043" cy="320635"/>
          </a:xfrm>
          <a:prstGeom prst="rect">
            <a:avLst/>
          </a:prstGeom>
          <a:noFill/>
          <a:ln/>
        </p:spPr>
        <p:txBody>
          <a:bodyPr wrap="none" rtlCol="0" anchor="t"/>
          <a:lstStyle/>
          <a:p>
            <a:pPr marL="0" indent="0">
              <a:lnSpc>
                <a:spcPts val="2526"/>
              </a:lnSpc>
              <a:buNone/>
            </a:pPr>
            <a:r>
              <a:rPr lang="en-US" sz="2020" b="1" kern="0" spc="-61" dirty="0">
                <a:solidFill>
                  <a:srgbClr val="000000"/>
                </a:solidFill>
                <a:latin typeface="Inter" pitchFamily="34" charset="0"/>
                <a:ea typeface="Inter" pitchFamily="34" charset="-122"/>
                <a:cs typeface="Inter" pitchFamily="34" charset="-120"/>
              </a:rPr>
              <a:t>Secure Storage</a:t>
            </a:r>
            <a:endParaRPr lang="en-US" sz="2020" dirty="0"/>
          </a:p>
        </p:txBody>
      </p:sp>
      <p:sp>
        <p:nvSpPr>
          <p:cNvPr id="10" name="Text 8"/>
          <p:cNvSpPr/>
          <p:nvPr/>
        </p:nvSpPr>
        <p:spPr>
          <a:xfrm>
            <a:off x="7580590" y="2244923"/>
            <a:ext cx="2062043" cy="2955369"/>
          </a:xfrm>
          <a:prstGeom prst="rect">
            <a:avLst/>
          </a:prstGeom>
          <a:noFill/>
          <a:ln/>
        </p:spPr>
        <p:txBody>
          <a:bodyPr wrap="square" rtlCol="0" anchor="t"/>
          <a:lstStyle/>
          <a:p>
            <a:pPr marL="0" indent="0">
              <a:lnSpc>
                <a:spcPts val="2586"/>
              </a:lnSpc>
              <a:buNone/>
            </a:pPr>
            <a:r>
              <a:rPr lang="en-US" sz="1616" kern="0" spc="-32" dirty="0">
                <a:solidFill>
                  <a:srgbClr val="272525"/>
                </a:solidFill>
                <a:latin typeface="Inter" pitchFamily="34" charset="0"/>
                <a:ea typeface="Inter" pitchFamily="34" charset="-122"/>
                <a:cs typeface="Inter" pitchFamily="34" charset="-120"/>
              </a:rPr>
              <a:t>Evidence must be stored in a secure, limited-access facility to prevent tampering or loss. Access should be restricted and logged to maintain the chain of custody.</a:t>
            </a:r>
            <a:endParaRPr lang="en-US" sz="1616" dirty="0"/>
          </a:p>
        </p:txBody>
      </p:sp>
      <p:sp>
        <p:nvSpPr>
          <p:cNvPr id="11" name="Text 9"/>
          <p:cNvSpPr/>
          <p:nvPr/>
        </p:nvSpPr>
        <p:spPr>
          <a:xfrm>
            <a:off x="10151031" y="1719024"/>
            <a:ext cx="2062043" cy="641271"/>
          </a:xfrm>
          <a:prstGeom prst="rect">
            <a:avLst/>
          </a:prstGeom>
          <a:noFill/>
          <a:ln/>
        </p:spPr>
        <p:txBody>
          <a:bodyPr wrap="square" rtlCol="0" anchor="t"/>
          <a:lstStyle/>
          <a:p>
            <a:pPr marL="0" indent="0">
              <a:lnSpc>
                <a:spcPts val="2526"/>
              </a:lnSpc>
              <a:buNone/>
            </a:pPr>
            <a:r>
              <a:rPr lang="en-US" sz="2020" b="1" kern="0" spc="-61" dirty="0">
                <a:solidFill>
                  <a:srgbClr val="000000"/>
                </a:solidFill>
                <a:latin typeface="Inter" pitchFamily="34" charset="0"/>
                <a:ea typeface="Inter" pitchFamily="34" charset="-122"/>
                <a:cs typeface="Inter" pitchFamily="34" charset="-120"/>
              </a:rPr>
              <a:t>Continuous Monitoring</a:t>
            </a:r>
            <a:endParaRPr lang="en-US" sz="2020" dirty="0"/>
          </a:p>
        </p:txBody>
      </p:sp>
      <p:sp>
        <p:nvSpPr>
          <p:cNvPr id="12" name="Text 10"/>
          <p:cNvSpPr/>
          <p:nvPr/>
        </p:nvSpPr>
        <p:spPr>
          <a:xfrm>
            <a:off x="10151031" y="2565559"/>
            <a:ext cx="2062043" cy="3283744"/>
          </a:xfrm>
          <a:prstGeom prst="rect">
            <a:avLst/>
          </a:prstGeom>
          <a:noFill/>
          <a:ln/>
        </p:spPr>
        <p:txBody>
          <a:bodyPr wrap="square" rtlCol="0" anchor="t"/>
          <a:lstStyle/>
          <a:p>
            <a:pPr marL="0" indent="0">
              <a:lnSpc>
                <a:spcPts val="2586"/>
              </a:lnSpc>
              <a:buNone/>
            </a:pPr>
            <a:r>
              <a:rPr lang="en-US" sz="1616" kern="0" spc="-32" dirty="0">
                <a:solidFill>
                  <a:srgbClr val="272525"/>
                </a:solidFill>
                <a:latin typeface="Inter" pitchFamily="34" charset="0"/>
                <a:ea typeface="Inter" pitchFamily="34" charset="-122"/>
                <a:cs typeface="Inter" pitchFamily="34" charset="-120"/>
              </a:rPr>
              <a:t>The location, status, and handling of evidence must be continuously monitored and documented throughout the entire process, from collection to presentation in court.</a:t>
            </a:r>
            <a:endParaRPr lang="en-US" sz="161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30791"/>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7620" y="0"/>
            <a:ext cx="3657600" cy="8230791"/>
          </a:xfrm>
          <a:prstGeom prst="rect">
            <a:avLst/>
          </a:prstGeom>
        </p:spPr>
      </p:pic>
      <p:sp>
        <p:nvSpPr>
          <p:cNvPr id="5" name="Text 2"/>
          <p:cNvSpPr/>
          <p:nvPr/>
        </p:nvSpPr>
        <p:spPr>
          <a:xfrm>
            <a:off x="4486156" y="607576"/>
            <a:ext cx="9315688" cy="1381125"/>
          </a:xfrm>
          <a:prstGeom prst="rect">
            <a:avLst/>
          </a:prstGeom>
          <a:noFill/>
          <a:ln/>
        </p:spPr>
        <p:txBody>
          <a:bodyPr wrap="square" rtlCol="0" anchor="t"/>
          <a:lstStyle/>
          <a:p>
            <a:pPr marL="0" indent="0">
              <a:lnSpc>
                <a:spcPts val="5437"/>
              </a:lnSpc>
              <a:buNone/>
            </a:pPr>
            <a:r>
              <a:rPr lang="en-US" sz="4350" b="1" kern="0" spc="-130" dirty="0">
                <a:solidFill>
                  <a:srgbClr val="000000"/>
                </a:solidFill>
                <a:latin typeface="Inter" pitchFamily="34" charset="0"/>
                <a:ea typeface="Inter" pitchFamily="34" charset="-122"/>
                <a:cs typeface="Inter" pitchFamily="34" charset="-120"/>
              </a:rPr>
              <a:t>Documentation and Labeling Procedures</a:t>
            </a:r>
            <a:endParaRPr lang="en-US" sz="4350" dirty="0"/>
          </a:p>
        </p:txBody>
      </p:sp>
      <p:pic>
        <p:nvPicPr>
          <p:cNvPr id="6" name="Image 1" descr="preencoded.png"/>
          <p:cNvPicPr>
            <a:picLocks noChangeAspect="1"/>
          </p:cNvPicPr>
          <p:nvPr/>
        </p:nvPicPr>
        <p:blipFill>
          <a:blip r:embed="rId4"/>
          <a:stretch>
            <a:fillRect/>
          </a:stretch>
        </p:blipFill>
        <p:spPr>
          <a:xfrm>
            <a:off x="4486156" y="2320052"/>
            <a:ext cx="1104781" cy="1767721"/>
          </a:xfrm>
          <a:prstGeom prst="rect">
            <a:avLst/>
          </a:prstGeom>
        </p:spPr>
      </p:pic>
      <p:sp>
        <p:nvSpPr>
          <p:cNvPr id="7" name="Text 3"/>
          <p:cNvSpPr/>
          <p:nvPr/>
        </p:nvSpPr>
        <p:spPr>
          <a:xfrm>
            <a:off x="5922288" y="2540913"/>
            <a:ext cx="2762131" cy="345281"/>
          </a:xfrm>
          <a:prstGeom prst="rect">
            <a:avLst/>
          </a:prstGeom>
          <a:noFill/>
          <a:ln/>
        </p:spPr>
        <p:txBody>
          <a:bodyPr wrap="none" rtlCol="0" anchor="t"/>
          <a:lstStyle/>
          <a:p>
            <a:pPr marL="0" indent="0" algn="l">
              <a:lnSpc>
                <a:spcPts val="2719"/>
              </a:lnSpc>
              <a:buNone/>
            </a:pPr>
            <a:r>
              <a:rPr lang="en-US" sz="2175" b="1" kern="0" spc="-65" dirty="0">
                <a:solidFill>
                  <a:srgbClr val="272525"/>
                </a:solidFill>
                <a:latin typeface="Inter" pitchFamily="34" charset="0"/>
                <a:ea typeface="Inter" pitchFamily="34" charset="-122"/>
                <a:cs typeface="Inter" pitchFamily="34" charset="-120"/>
              </a:rPr>
              <a:t>Detailed Records</a:t>
            </a:r>
            <a:endParaRPr lang="en-US" sz="2175" dirty="0"/>
          </a:p>
        </p:txBody>
      </p:sp>
      <p:sp>
        <p:nvSpPr>
          <p:cNvPr id="8" name="Text 4"/>
          <p:cNvSpPr/>
          <p:nvPr/>
        </p:nvSpPr>
        <p:spPr>
          <a:xfrm>
            <a:off x="5922288" y="3018711"/>
            <a:ext cx="7879556" cy="706993"/>
          </a:xfrm>
          <a:prstGeom prst="rect">
            <a:avLst/>
          </a:prstGeom>
          <a:noFill/>
          <a:ln/>
        </p:spPr>
        <p:txBody>
          <a:bodyPr wrap="square" rtlCol="0" anchor="t"/>
          <a:lstStyle/>
          <a:p>
            <a:pPr marL="0" indent="0" algn="l">
              <a:lnSpc>
                <a:spcPts val="2784"/>
              </a:lnSpc>
              <a:buNone/>
            </a:pPr>
            <a:r>
              <a:rPr lang="en-US" sz="1740" kern="0" spc="-35" dirty="0">
                <a:solidFill>
                  <a:srgbClr val="272525"/>
                </a:solidFill>
                <a:latin typeface="Inter" pitchFamily="34" charset="0"/>
                <a:ea typeface="Inter" pitchFamily="34" charset="-122"/>
                <a:cs typeface="Inter" pitchFamily="34" charset="-120"/>
              </a:rPr>
              <a:t>Maintain thorough documentation of each step in the evidence collection and handling process, including date, time, location, and personnel involved.</a:t>
            </a:r>
            <a:endParaRPr lang="en-US" sz="1740" dirty="0"/>
          </a:p>
        </p:txBody>
      </p:sp>
      <p:pic>
        <p:nvPicPr>
          <p:cNvPr id="9" name="Image 2" descr="preencoded.png"/>
          <p:cNvPicPr>
            <a:picLocks noChangeAspect="1"/>
          </p:cNvPicPr>
          <p:nvPr/>
        </p:nvPicPr>
        <p:blipFill>
          <a:blip r:embed="rId5"/>
          <a:stretch>
            <a:fillRect/>
          </a:stretch>
        </p:blipFill>
        <p:spPr>
          <a:xfrm>
            <a:off x="4486156" y="4087773"/>
            <a:ext cx="1104781" cy="1767721"/>
          </a:xfrm>
          <a:prstGeom prst="rect">
            <a:avLst/>
          </a:prstGeom>
        </p:spPr>
      </p:pic>
      <p:sp>
        <p:nvSpPr>
          <p:cNvPr id="10" name="Text 5"/>
          <p:cNvSpPr/>
          <p:nvPr/>
        </p:nvSpPr>
        <p:spPr>
          <a:xfrm>
            <a:off x="5922288" y="4308634"/>
            <a:ext cx="2762131" cy="345281"/>
          </a:xfrm>
          <a:prstGeom prst="rect">
            <a:avLst/>
          </a:prstGeom>
          <a:noFill/>
          <a:ln/>
        </p:spPr>
        <p:txBody>
          <a:bodyPr wrap="none" rtlCol="0" anchor="t"/>
          <a:lstStyle/>
          <a:p>
            <a:pPr marL="0" indent="0" algn="l">
              <a:lnSpc>
                <a:spcPts val="2719"/>
              </a:lnSpc>
              <a:buNone/>
            </a:pPr>
            <a:r>
              <a:rPr lang="en-US" sz="2175" b="1" kern="0" spc="-65" dirty="0">
                <a:solidFill>
                  <a:srgbClr val="272525"/>
                </a:solidFill>
                <a:latin typeface="Inter" pitchFamily="34" charset="0"/>
                <a:ea typeface="Inter" pitchFamily="34" charset="-122"/>
                <a:cs typeface="Inter" pitchFamily="34" charset="-120"/>
              </a:rPr>
              <a:t>Unique Identifiers</a:t>
            </a:r>
            <a:endParaRPr lang="en-US" sz="2175" dirty="0"/>
          </a:p>
        </p:txBody>
      </p:sp>
      <p:sp>
        <p:nvSpPr>
          <p:cNvPr id="11" name="Text 6"/>
          <p:cNvSpPr/>
          <p:nvPr/>
        </p:nvSpPr>
        <p:spPr>
          <a:xfrm>
            <a:off x="5922288" y="4786432"/>
            <a:ext cx="7879556" cy="706993"/>
          </a:xfrm>
          <a:prstGeom prst="rect">
            <a:avLst/>
          </a:prstGeom>
          <a:noFill/>
          <a:ln/>
        </p:spPr>
        <p:txBody>
          <a:bodyPr wrap="square" rtlCol="0" anchor="t"/>
          <a:lstStyle/>
          <a:p>
            <a:pPr marL="0" indent="0" algn="l">
              <a:lnSpc>
                <a:spcPts val="2784"/>
              </a:lnSpc>
              <a:buNone/>
            </a:pPr>
            <a:r>
              <a:rPr lang="en-US" sz="1740" kern="0" spc="-35" dirty="0">
                <a:solidFill>
                  <a:srgbClr val="272525"/>
                </a:solidFill>
                <a:latin typeface="Inter" pitchFamily="34" charset="0"/>
                <a:ea typeface="Inter" pitchFamily="34" charset="-122"/>
                <a:cs typeface="Inter" pitchFamily="34" charset="-120"/>
              </a:rPr>
              <a:t>Assign a unique case number and label each piece of evidence with a distinct identification code to ensure traceability.</a:t>
            </a:r>
            <a:endParaRPr lang="en-US" sz="1740" dirty="0"/>
          </a:p>
        </p:txBody>
      </p:sp>
      <p:pic>
        <p:nvPicPr>
          <p:cNvPr id="12" name="Image 3" descr="preencoded.png"/>
          <p:cNvPicPr>
            <a:picLocks noChangeAspect="1"/>
          </p:cNvPicPr>
          <p:nvPr/>
        </p:nvPicPr>
        <p:blipFill>
          <a:blip r:embed="rId6"/>
          <a:stretch>
            <a:fillRect/>
          </a:stretch>
        </p:blipFill>
        <p:spPr>
          <a:xfrm>
            <a:off x="4486156" y="5855494"/>
            <a:ext cx="1104781" cy="1767721"/>
          </a:xfrm>
          <a:prstGeom prst="rect">
            <a:avLst/>
          </a:prstGeom>
        </p:spPr>
      </p:pic>
      <p:sp>
        <p:nvSpPr>
          <p:cNvPr id="13" name="Text 7"/>
          <p:cNvSpPr/>
          <p:nvPr/>
        </p:nvSpPr>
        <p:spPr>
          <a:xfrm>
            <a:off x="5922288" y="6076355"/>
            <a:ext cx="2762131" cy="345281"/>
          </a:xfrm>
          <a:prstGeom prst="rect">
            <a:avLst/>
          </a:prstGeom>
          <a:noFill/>
          <a:ln/>
        </p:spPr>
        <p:txBody>
          <a:bodyPr wrap="none" rtlCol="0" anchor="t"/>
          <a:lstStyle/>
          <a:p>
            <a:pPr marL="0" indent="0" algn="l">
              <a:lnSpc>
                <a:spcPts val="2719"/>
              </a:lnSpc>
              <a:buNone/>
            </a:pPr>
            <a:r>
              <a:rPr lang="en-US" sz="2175" b="1" kern="0" spc="-65" dirty="0">
                <a:solidFill>
                  <a:srgbClr val="272525"/>
                </a:solidFill>
                <a:latin typeface="Inter" pitchFamily="34" charset="0"/>
                <a:ea typeface="Inter" pitchFamily="34" charset="-122"/>
                <a:cs typeface="Inter" pitchFamily="34" charset="-120"/>
              </a:rPr>
              <a:t>Chain of Custody</a:t>
            </a:r>
            <a:endParaRPr lang="en-US" sz="2175" dirty="0"/>
          </a:p>
        </p:txBody>
      </p:sp>
      <p:sp>
        <p:nvSpPr>
          <p:cNvPr id="14" name="Text 8"/>
          <p:cNvSpPr/>
          <p:nvPr/>
        </p:nvSpPr>
        <p:spPr>
          <a:xfrm>
            <a:off x="5922288" y="6554153"/>
            <a:ext cx="7879556" cy="706993"/>
          </a:xfrm>
          <a:prstGeom prst="rect">
            <a:avLst/>
          </a:prstGeom>
          <a:noFill/>
          <a:ln/>
        </p:spPr>
        <p:txBody>
          <a:bodyPr wrap="square" rtlCol="0" anchor="t"/>
          <a:lstStyle/>
          <a:p>
            <a:pPr marL="0" indent="0" algn="l">
              <a:lnSpc>
                <a:spcPts val="2784"/>
              </a:lnSpc>
              <a:buNone/>
            </a:pPr>
            <a:r>
              <a:rPr lang="en-US" sz="1740" kern="0" spc="-35" dirty="0">
                <a:solidFill>
                  <a:srgbClr val="272525"/>
                </a:solidFill>
                <a:latin typeface="Inter" pitchFamily="34" charset="0"/>
                <a:ea typeface="Inter" pitchFamily="34" charset="-122"/>
                <a:cs typeface="Inter" pitchFamily="34" charset="-120"/>
              </a:rPr>
              <a:t>Record the transfer of evidence between individuals, including their names, roles, and the date and time of each handoff.</a:t>
            </a:r>
            <a:endParaRPr lang="en-US" sz="174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678299"/>
            <a:ext cx="8908613"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Packaging and Sealing of Evidence</a:t>
            </a:r>
            <a:endParaRPr lang="en-US" sz="4374" dirty="0"/>
          </a:p>
        </p:txBody>
      </p:sp>
      <p:sp>
        <p:nvSpPr>
          <p:cNvPr id="5" name="Shape 3"/>
          <p:cNvSpPr/>
          <p:nvPr/>
        </p:nvSpPr>
        <p:spPr>
          <a:xfrm>
            <a:off x="2037993" y="1817013"/>
            <a:ext cx="1759029" cy="1280160"/>
          </a:xfrm>
          <a:prstGeom prst="roundRect">
            <a:avLst>
              <a:gd name="adj" fmla="val 7811"/>
            </a:avLst>
          </a:prstGeom>
          <a:solidFill>
            <a:srgbClr val="DADBF1"/>
          </a:solidFill>
          <a:ln w="7620">
            <a:solidFill>
              <a:srgbClr val="C0C1D7"/>
            </a:solidFill>
            <a:prstDash val="solid"/>
          </a:ln>
        </p:spPr>
      </p:sp>
      <p:sp>
        <p:nvSpPr>
          <p:cNvPr id="6" name="Text 4"/>
          <p:cNvSpPr/>
          <p:nvPr/>
        </p:nvSpPr>
        <p:spPr>
          <a:xfrm>
            <a:off x="2267783" y="2207062"/>
            <a:ext cx="127635" cy="499943"/>
          </a:xfrm>
          <a:prstGeom prst="rect">
            <a:avLst/>
          </a:prstGeom>
          <a:noFill/>
          <a:ln/>
        </p:spPr>
        <p:txBody>
          <a:bodyPr wrap="none" rtlCol="0" anchor="t"/>
          <a:lstStyle/>
          <a:p>
            <a:pPr marL="0" indent="0" algn="ctr">
              <a:lnSpc>
                <a:spcPts val="3937"/>
              </a:lnSpc>
              <a:buNone/>
            </a:pPr>
            <a:r>
              <a:rPr lang="en-US" sz="2187" b="1" kern="0" spc="-66" dirty="0">
                <a:solidFill>
                  <a:srgbClr val="272525"/>
                </a:solidFill>
                <a:latin typeface="Inter" pitchFamily="34" charset="0"/>
                <a:ea typeface="Inter" pitchFamily="34" charset="-122"/>
                <a:cs typeface="Inter" pitchFamily="34" charset="-120"/>
              </a:rPr>
              <a:t>1</a:t>
            </a:r>
            <a:endParaRPr lang="en-US" sz="2187" dirty="0"/>
          </a:p>
        </p:txBody>
      </p:sp>
      <p:sp>
        <p:nvSpPr>
          <p:cNvPr id="7" name="Text 5"/>
          <p:cNvSpPr/>
          <p:nvPr/>
        </p:nvSpPr>
        <p:spPr>
          <a:xfrm>
            <a:off x="4019193" y="2039183"/>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Containment</a:t>
            </a:r>
            <a:endParaRPr lang="en-US" sz="2187" dirty="0"/>
          </a:p>
        </p:txBody>
      </p:sp>
      <p:sp>
        <p:nvSpPr>
          <p:cNvPr id="8" name="Text 6"/>
          <p:cNvSpPr/>
          <p:nvPr/>
        </p:nvSpPr>
        <p:spPr>
          <a:xfrm>
            <a:off x="4019193" y="2519601"/>
            <a:ext cx="4096226" cy="355402"/>
          </a:xfrm>
          <a:prstGeom prst="rect">
            <a:avLst/>
          </a:prstGeom>
          <a:noFill/>
          <a:ln/>
        </p:spPr>
        <p:txBody>
          <a:bodyPr wrap="non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Place evidence in appropriate containers</a:t>
            </a:r>
            <a:endParaRPr lang="en-US" sz="1750" dirty="0"/>
          </a:p>
        </p:txBody>
      </p:sp>
      <p:sp>
        <p:nvSpPr>
          <p:cNvPr id="9" name="Shape 7"/>
          <p:cNvSpPr/>
          <p:nvPr/>
        </p:nvSpPr>
        <p:spPr>
          <a:xfrm>
            <a:off x="3908107" y="3071485"/>
            <a:ext cx="8573214" cy="22205"/>
          </a:xfrm>
          <a:prstGeom prst="roundRect">
            <a:avLst>
              <a:gd name="adj" fmla="val 450302"/>
            </a:avLst>
          </a:prstGeom>
          <a:solidFill>
            <a:srgbClr val="C0C1D7"/>
          </a:solidFill>
          <a:ln/>
        </p:spPr>
      </p:sp>
      <p:sp>
        <p:nvSpPr>
          <p:cNvPr id="10" name="Shape 8"/>
          <p:cNvSpPr/>
          <p:nvPr/>
        </p:nvSpPr>
        <p:spPr>
          <a:xfrm>
            <a:off x="2037993" y="3208258"/>
            <a:ext cx="3518059" cy="1280160"/>
          </a:xfrm>
          <a:prstGeom prst="roundRect">
            <a:avLst>
              <a:gd name="adj" fmla="val 7811"/>
            </a:avLst>
          </a:prstGeom>
          <a:solidFill>
            <a:srgbClr val="DADBF1"/>
          </a:solidFill>
          <a:ln w="7620">
            <a:solidFill>
              <a:srgbClr val="C0C1D7"/>
            </a:solidFill>
            <a:prstDash val="solid"/>
          </a:ln>
        </p:spPr>
      </p:sp>
      <p:sp>
        <p:nvSpPr>
          <p:cNvPr id="11" name="Text 9"/>
          <p:cNvSpPr/>
          <p:nvPr/>
        </p:nvSpPr>
        <p:spPr>
          <a:xfrm>
            <a:off x="2267783" y="3598307"/>
            <a:ext cx="166688" cy="499943"/>
          </a:xfrm>
          <a:prstGeom prst="rect">
            <a:avLst/>
          </a:prstGeom>
          <a:noFill/>
          <a:ln/>
        </p:spPr>
        <p:txBody>
          <a:bodyPr wrap="none" rtlCol="0" anchor="t"/>
          <a:lstStyle/>
          <a:p>
            <a:pPr marL="0" indent="0" algn="ctr">
              <a:lnSpc>
                <a:spcPts val="3937"/>
              </a:lnSpc>
              <a:buNone/>
            </a:pPr>
            <a:r>
              <a:rPr lang="en-US" sz="2187" b="1" kern="0" spc="-66" dirty="0">
                <a:solidFill>
                  <a:srgbClr val="272525"/>
                </a:solidFill>
                <a:latin typeface="Inter" pitchFamily="34" charset="0"/>
                <a:ea typeface="Inter" pitchFamily="34" charset="-122"/>
                <a:cs typeface="Inter" pitchFamily="34" charset="-120"/>
              </a:rPr>
              <a:t>2</a:t>
            </a:r>
            <a:endParaRPr lang="en-US" sz="2187" dirty="0"/>
          </a:p>
        </p:txBody>
      </p:sp>
      <p:sp>
        <p:nvSpPr>
          <p:cNvPr id="12" name="Text 10"/>
          <p:cNvSpPr/>
          <p:nvPr/>
        </p:nvSpPr>
        <p:spPr>
          <a:xfrm>
            <a:off x="5778222" y="3430429"/>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Labeling</a:t>
            </a:r>
            <a:endParaRPr lang="en-US" sz="2187" dirty="0"/>
          </a:p>
        </p:txBody>
      </p:sp>
      <p:sp>
        <p:nvSpPr>
          <p:cNvPr id="13" name="Text 11"/>
          <p:cNvSpPr/>
          <p:nvPr/>
        </p:nvSpPr>
        <p:spPr>
          <a:xfrm>
            <a:off x="5778222" y="3910846"/>
            <a:ext cx="3586401" cy="355402"/>
          </a:xfrm>
          <a:prstGeom prst="rect">
            <a:avLst/>
          </a:prstGeom>
          <a:noFill/>
          <a:ln/>
        </p:spPr>
        <p:txBody>
          <a:bodyPr wrap="non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Clearly mark containers with details</a:t>
            </a:r>
            <a:endParaRPr lang="en-US" sz="1750" dirty="0"/>
          </a:p>
        </p:txBody>
      </p:sp>
      <p:sp>
        <p:nvSpPr>
          <p:cNvPr id="14" name="Shape 12"/>
          <p:cNvSpPr/>
          <p:nvPr/>
        </p:nvSpPr>
        <p:spPr>
          <a:xfrm>
            <a:off x="5667137" y="4462730"/>
            <a:ext cx="6814185" cy="22205"/>
          </a:xfrm>
          <a:prstGeom prst="roundRect">
            <a:avLst>
              <a:gd name="adj" fmla="val 450302"/>
            </a:avLst>
          </a:prstGeom>
          <a:solidFill>
            <a:srgbClr val="C0C1D7"/>
          </a:solidFill>
          <a:ln/>
        </p:spPr>
      </p:sp>
      <p:sp>
        <p:nvSpPr>
          <p:cNvPr id="15" name="Shape 13"/>
          <p:cNvSpPr/>
          <p:nvPr/>
        </p:nvSpPr>
        <p:spPr>
          <a:xfrm>
            <a:off x="2037993" y="4599503"/>
            <a:ext cx="5277207" cy="1280160"/>
          </a:xfrm>
          <a:prstGeom prst="roundRect">
            <a:avLst>
              <a:gd name="adj" fmla="val 7811"/>
            </a:avLst>
          </a:prstGeom>
          <a:solidFill>
            <a:srgbClr val="DADBF1"/>
          </a:solidFill>
          <a:ln w="7620">
            <a:solidFill>
              <a:srgbClr val="C0C1D7"/>
            </a:solidFill>
            <a:prstDash val="solid"/>
          </a:ln>
        </p:spPr>
      </p:sp>
      <p:sp>
        <p:nvSpPr>
          <p:cNvPr id="16" name="Text 14"/>
          <p:cNvSpPr/>
          <p:nvPr/>
        </p:nvSpPr>
        <p:spPr>
          <a:xfrm>
            <a:off x="2267783" y="4989552"/>
            <a:ext cx="174784" cy="499943"/>
          </a:xfrm>
          <a:prstGeom prst="rect">
            <a:avLst/>
          </a:prstGeom>
          <a:noFill/>
          <a:ln/>
        </p:spPr>
        <p:txBody>
          <a:bodyPr wrap="none" rtlCol="0" anchor="t"/>
          <a:lstStyle/>
          <a:p>
            <a:pPr marL="0" indent="0" algn="ctr">
              <a:lnSpc>
                <a:spcPts val="3937"/>
              </a:lnSpc>
              <a:buNone/>
            </a:pPr>
            <a:r>
              <a:rPr lang="en-US" sz="2187" b="1" kern="0" spc="-66" dirty="0">
                <a:solidFill>
                  <a:srgbClr val="272525"/>
                </a:solidFill>
                <a:latin typeface="Inter" pitchFamily="34" charset="0"/>
                <a:ea typeface="Inter" pitchFamily="34" charset="-122"/>
                <a:cs typeface="Inter" pitchFamily="34" charset="-120"/>
              </a:rPr>
              <a:t>3</a:t>
            </a:r>
            <a:endParaRPr lang="en-US" sz="2187" dirty="0"/>
          </a:p>
        </p:txBody>
      </p:sp>
      <p:sp>
        <p:nvSpPr>
          <p:cNvPr id="17" name="Text 15"/>
          <p:cNvSpPr/>
          <p:nvPr/>
        </p:nvSpPr>
        <p:spPr>
          <a:xfrm>
            <a:off x="7537371" y="4821674"/>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Security</a:t>
            </a:r>
            <a:endParaRPr lang="en-US" sz="2187" dirty="0"/>
          </a:p>
        </p:txBody>
      </p:sp>
      <p:sp>
        <p:nvSpPr>
          <p:cNvPr id="18" name="Text 16"/>
          <p:cNvSpPr/>
          <p:nvPr/>
        </p:nvSpPr>
        <p:spPr>
          <a:xfrm>
            <a:off x="7537371" y="5302091"/>
            <a:ext cx="3718917" cy="355402"/>
          </a:xfrm>
          <a:prstGeom prst="rect">
            <a:avLst/>
          </a:prstGeom>
          <a:noFill/>
          <a:ln/>
        </p:spPr>
        <p:txBody>
          <a:bodyPr wrap="non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Seal containers to prevent tampering</a:t>
            </a:r>
            <a:endParaRPr lang="en-US" sz="1750" dirty="0"/>
          </a:p>
        </p:txBody>
      </p:sp>
      <p:sp>
        <p:nvSpPr>
          <p:cNvPr id="19" name="Text 17"/>
          <p:cNvSpPr/>
          <p:nvPr/>
        </p:nvSpPr>
        <p:spPr>
          <a:xfrm>
            <a:off x="2037993" y="6129576"/>
            <a:ext cx="10554414"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Proper packaging and sealing of forensic evidence is crucial to maintain the integrity and admissibility of the samples. Each item must be placed in a suitable container, labeled with relevant case information, and securely sealed to establish a clear chain of custody. This careful handling ensures the evidence can be reliably presented in court.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726281"/>
            <a:ext cx="9614892"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Preservation and Storage of Evidence</a:t>
            </a:r>
            <a:endParaRPr lang="en-US" sz="4374" dirty="0"/>
          </a:p>
        </p:txBody>
      </p:sp>
      <p:pic>
        <p:nvPicPr>
          <p:cNvPr id="5" name="Image 0" descr="preencoded.png"/>
          <p:cNvPicPr>
            <a:picLocks noChangeAspect="1"/>
          </p:cNvPicPr>
          <p:nvPr/>
        </p:nvPicPr>
        <p:blipFill>
          <a:blip r:embed="rId3"/>
          <a:stretch>
            <a:fillRect/>
          </a:stretch>
        </p:blipFill>
        <p:spPr>
          <a:xfrm>
            <a:off x="2037993" y="1864995"/>
            <a:ext cx="3295888" cy="2036921"/>
          </a:xfrm>
          <a:prstGeom prst="rect">
            <a:avLst/>
          </a:prstGeom>
        </p:spPr>
      </p:pic>
      <p:sp>
        <p:nvSpPr>
          <p:cNvPr id="6" name="Text 3"/>
          <p:cNvSpPr/>
          <p:nvPr/>
        </p:nvSpPr>
        <p:spPr>
          <a:xfrm>
            <a:off x="2037993" y="4179570"/>
            <a:ext cx="3035498"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Controlled Environment</a:t>
            </a:r>
            <a:endParaRPr lang="en-US" sz="2187" dirty="0"/>
          </a:p>
        </p:txBody>
      </p:sp>
      <p:sp>
        <p:nvSpPr>
          <p:cNvPr id="7" name="Text 4"/>
          <p:cNvSpPr/>
          <p:nvPr/>
        </p:nvSpPr>
        <p:spPr>
          <a:xfrm>
            <a:off x="2037993" y="4659987"/>
            <a:ext cx="3295888" cy="2487811"/>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Proper storage of forensic evidence requires a controlled environment to prevent degradation or contamination. Temperature, humidity, and light levels must be carefully monitored and maintained.</a:t>
            </a:r>
            <a:endParaRPr lang="en-US" sz="1750" dirty="0"/>
          </a:p>
        </p:txBody>
      </p:sp>
      <p:pic>
        <p:nvPicPr>
          <p:cNvPr id="8" name="Image 1" descr="preencoded.png"/>
          <p:cNvPicPr>
            <a:picLocks noChangeAspect="1"/>
          </p:cNvPicPr>
          <p:nvPr/>
        </p:nvPicPr>
        <p:blipFill>
          <a:blip r:embed="rId4"/>
          <a:stretch>
            <a:fillRect/>
          </a:stretch>
        </p:blipFill>
        <p:spPr>
          <a:xfrm>
            <a:off x="5667137" y="1864995"/>
            <a:ext cx="3296007" cy="2037040"/>
          </a:xfrm>
          <a:prstGeom prst="rect">
            <a:avLst/>
          </a:prstGeom>
        </p:spPr>
      </p:pic>
      <p:sp>
        <p:nvSpPr>
          <p:cNvPr id="9" name="Text 5"/>
          <p:cNvSpPr/>
          <p:nvPr/>
        </p:nvSpPr>
        <p:spPr>
          <a:xfrm>
            <a:off x="5667137" y="4179689"/>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Detailed Cataloging</a:t>
            </a:r>
            <a:endParaRPr lang="en-US" sz="2187" dirty="0"/>
          </a:p>
        </p:txBody>
      </p:sp>
      <p:sp>
        <p:nvSpPr>
          <p:cNvPr id="10" name="Text 6"/>
          <p:cNvSpPr/>
          <p:nvPr/>
        </p:nvSpPr>
        <p:spPr>
          <a:xfrm>
            <a:off x="5667137" y="4660106"/>
            <a:ext cx="3296007" cy="2487811"/>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Comprehensive documentation and labeling of each piece of evidence is crucial. This ensures a clear chain of custody and facilitates retrieval when needed for examination or courtroom presentation.</a:t>
            </a:r>
            <a:endParaRPr lang="en-US" sz="1750" dirty="0"/>
          </a:p>
        </p:txBody>
      </p:sp>
      <p:pic>
        <p:nvPicPr>
          <p:cNvPr id="11" name="Image 2" descr="preencoded.png"/>
          <p:cNvPicPr>
            <a:picLocks noChangeAspect="1"/>
          </p:cNvPicPr>
          <p:nvPr/>
        </p:nvPicPr>
        <p:blipFill>
          <a:blip r:embed="rId5"/>
          <a:stretch>
            <a:fillRect/>
          </a:stretch>
        </p:blipFill>
        <p:spPr>
          <a:xfrm>
            <a:off x="9296400" y="1864995"/>
            <a:ext cx="3296007" cy="2037040"/>
          </a:xfrm>
          <a:prstGeom prst="rect">
            <a:avLst/>
          </a:prstGeom>
        </p:spPr>
      </p:pic>
      <p:sp>
        <p:nvSpPr>
          <p:cNvPr id="12" name="Text 7"/>
          <p:cNvSpPr/>
          <p:nvPr/>
        </p:nvSpPr>
        <p:spPr>
          <a:xfrm>
            <a:off x="9296400" y="4179689"/>
            <a:ext cx="3163491"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Secure Storage Facilities</a:t>
            </a:r>
            <a:endParaRPr lang="en-US" sz="2187" dirty="0"/>
          </a:p>
        </p:txBody>
      </p:sp>
      <p:sp>
        <p:nvSpPr>
          <p:cNvPr id="13" name="Text 8"/>
          <p:cNvSpPr/>
          <p:nvPr/>
        </p:nvSpPr>
        <p:spPr>
          <a:xfrm>
            <a:off x="9296400" y="4660106"/>
            <a:ext cx="3296007" cy="284321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Evidence must be stored in secure, access-controlled facilities to prevent tampering or unauthorized access. Strict protocols govern who can access the storage areas and how evidence is logged in and out.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2181582"/>
          </a:xfrm>
          <a:prstGeom prst="rect">
            <a:avLst/>
          </a:prstGeom>
        </p:spPr>
      </p:pic>
      <p:sp>
        <p:nvSpPr>
          <p:cNvPr id="5" name="Text 2"/>
          <p:cNvSpPr/>
          <p:nvPr/>
        </p:nvSpPr>
        <p:spPr>
          <a:xfrm>
            <a:off x="3170158" y="2662118"/>
            <a:ext cx="6780133" cy="545425"/>
          </a:xfrm>
          <a:prstGeom prst="rect">
            <a:avLst/>
          </a:prstGeom>
          <a:noFill/>
          <a:ln/>
        </p:spPr>
        <p:txBody>
          <a:bodyPr wrap="none" rtlCol="0" anchor="t"/>
          <a:lstStyle/>
          <a:p>
            <a:pPr marL="0" indent="0">
              <a:lnSpc>
                <a:spcPts val="4294"/>
              </a:lnSpc>
              <a:buNone/>
            </a:pPr>
            <a:r>
              <a:rPr lang="en-US" sz="3436" b="1" kern="0" spc="-103" dirty="0">
                <a:solidFill>
                  <a:srgbClr val="000000"/>
                </a:solidFill>
                <a:latin typeface="Inter" pitchFamily="34" charset="0"/>
                <a:ea typeface="Inter" pitchFamily="34" charset="-122"/>
                <a:cs typeface="Inter" pitchFamily="34" charset="-120"/>
              </a:rPr>
              <a:t>Transportation of Evidence to Lab</a:t>
            </a:r>
            <a:endParaRPr lang="en-US" sz="3436" dirty="0"/>
          </a:p>
        </p:txBody>
      </p:sp>
      <p:sp>
        <p:nvSpPr>
          <p:cNvPr id="6" name="Shape 3"/>
          <p:cNvSpPr/>
          <p:nvPr/>
        </p:nvSpPr>
        <p:spPr>
          <a:xfrm>
            <a:off x="3170158" y="5748695"/>
            <a:ext cx="8289965" cy="34885"/>
          </a:xfrm>
          <a:prstGeom prst="roundRect">
            <a:avLst>
              <a:gd name="adj" fmla="val 225132"/>
            </a:avLst>
          </a:prstGeom>
          <a:solidFill>
            <a:srgbClr val="C0C1D7"/>
          </a:solidFill>
          <a:ln/>
        </p:spPr>
      </p:sp>
      <p:sp>
        <p:nvSpPr>
          <p:cNvPr id="7" name="Shape 4"/>
          <p:cNvSpPr/>
          <p:nvPr/>
        </p:nvSpPr>
        <p:spPr>
          <a:xfrm>
            <a:off x="5181540" y="5137904"/>
            <a:ext cx="34885" cy="610791"/>
          </a:xfrm>
          <a:prstGeom prst="roundRect">
            <a:avLst>
              <a:gd name="adj" fmla="val 225132"/>
            </a:avLst>
          </a:prstGeom>
          <a:solidFill>
            <a:srgbClr val="C0C1D7"/>
          </a:solidFill>
          <a:ln/>
        </p:spPr>
      </p:sp>
      <p:sp>
        <p:nvSpPr>
          <p:cNvPr id="8" name="Shape 5"/>
          <p:cNvSpPr/>
          <p:nvPr/>
        </p:nvSpPr>
        <p:spPr>
          <a:xfrm>
            <a:off x="5002649" y="5552361"/>
            <a:ext cx="392668" cy="392668"/>
          </a:xfrm>
          <a:prstGeom prst="roundRect">
            <a:avLst>
              <a:gd name="adj" fmla="val 20001"/>
            </a:avLst>
          </a:prstGeom>
          <a:solidFill>
            <a:srgbClr val="DADBF1"/>
          </a:solidFill>
          <a:ln w="7620">
            <a:solidFill>
              <a:srgbClr val="C0C1D7"/>
            </a:solidFill>
            <a:prstDash val="solid"/>
          </a:ln>
        </p:spPr>
      </p:sp>
      <p:sp>
        <p:nvSpPr>
          <p:cNvPr id="9" name="Text 6"/>
          <p:cNvSpPr/>
          <p:nvPr/>
        </p:nvSpPr>
        <p:spPr>
          <a:xfrm>
            <a:off x="5138857" y="5585103"/>
            <a:ext cx="120253" cy="327184"/>
          </a:xfrm>
          <a:prstGeom prst="rect">
            <a:avLst/>
          </a:prstGeom>
          <a:noFill/>
          <a:ln/>
        </p:spPr>
        <p:txBody>
          <a:bodyPr wrap="none" rtlCol="0" anchor="t"/>
          <a:lstStyle/>
          <a:p>
            <a:pPr marL="0" indent="0" algn="ctr">
              <a:lnSpc>
                <a:spcPts val="2577"/>
              </a:lnSpc>
              <a:buNone/>
            </a:pPr>
            <a:r>
              <a:rPr lang="en-US" sz="2061" b="1" kern="0" spc="-62" dirty="0">
                <a:solidFill>
                  <a:srgbClr val="272525"/>
                </a:solidFill>
                <a:latin typeface="Inter" pitchFamily="34" charset="0"/>
                <a:ea typeface="Inter" pitchFamily="34" charset="-122"/>
                <a:cs typeface="Inter" pitchFamily="34" charset="-120"/>
              </a:rPr>
              <a:t>1</a:t>
            </a:r>
            <a:endParaRPr lang="en-US" sz="2061" dirty="0"/>
          </a:p>
        </p:txBody>
      </p:sp>
      <p:sp>
        <p:nvSpPr>
          <p:cNvPr id="10" name="Text 7"/>
          <p:cNvSpPr/>
          <p:nvPr/>
        </p:nvSpPr>
        <p:spPr>
          <a:xfrm>
            <a:off x="4108252" y="3469243"/>
            <a:ext cx="2181582" cy="272653"/>
          </a:xfrm>
          <a:prstGeom prst="rect">
            <a:avLst/>
          </a:prstGeom>
          <a:noFill/>
          <a:ln/>
        </p:spPr>
        <p:txBody>
          <a:bodyPr wrap="none" rtlCol="0" anchor="t"/>
          <a:lstStyle/>
          <a:p>
            <a:pPr marL="0" indent="0" algn="ctr">
              <a:lnSpc>
                <a:spcPts val="2147"/>
              </a:lnSpc>
              <a:buNone/>
            </a:pPr>
            <a:r>
              <a:rPr lang="en-US" sz="1718" b="1" kern="0" spc="-52" dirty="0">
                <a:solidFill>
                  <a:srgbClr val="272525"/>
                </a:solidFill>
                <a:latin typeface="Inter" pitchFamily="34" charset="0"/>
                <a:ea typeface="Inter" pitchFamily="34" charset="-122"/>
                <a:cs typeface="Inter" pitchFamily="34" charset="-120"/>
              </a:rPr>
              <a:t>Secure Packaging</a:t>
            </a:r>
            <a:endParaRPr lang="en-US" sz="1718" dirty="0"/>
          </a:p>
        </p:txBody>
      </p:sp>
      <p:sp>
        <p:nvSpPr>
          <p:cNvPr id="11" name="Text 8"/>
          <p:cNvSpPr/>
          <p:nvPr/>
        </p:nvSpPr>
        <p:spPr>
          <a:xfrm>
            <a:off x="3344585" y="3846552"/>
            <a:ext cx="3708916" cy="1116806"/>
          </a:xfrm>
          <a:prstGeom prst="rect">
            <a:avLst/>
          </a:prstGeom>
          <a:noFill/>
          <a:ln/>
        </p:spPr>
        <p:txBody>
          <a:bodyPr wrap="square" rtlCol="0" anchor="t"/>
          <a:lstStyle/>
          <a:p>
            <a:pPr marL="0" indent="0" algn="ctr">
              <a:lnSpc>
                <a:spcPts val="2199"/>
              </a:lnSpc>
              <a:buNone/>
            </a:pPr>
            <a:r>
              <a:rPr lang="en-US" sz="1374" kern="0" spc="-27" dirty="0">
                <a:solidFill>
                  <a:srgbClr val="272525"/>
                </a:solidFill>
                <a:latin typeface="Inter" pitchFamily="34" charset="0"/>
                <a:ea typeface="Inter" pitchFamily="34" charset="-122"/>
                <a:cs typeface="Inter" pitchFamily="34" charset="-120"/>
              </a:rPr>
              <a:t>Ensure all evidence is properly packaged and sealed to prevent contamination or damage during transport. Use tamper-evident seals and sturdy containers.</a:t>
            </a:r>
            <a:endParaRPr lang="en-US" sz="1374" dirty="0"/>
          </a:p>
        </p:txBody>
      </p:sp>
      <p:sp>
        <p:nvSpPr>
          <p:cNvPr id="12" name="Shape 9"/>
          <p:cNvSpPr/>
          <p:nvPr/>
        </p:nvSpPr>
        <p:spPr>
          <a:xfrm>
            <a:off x="7297638" y="5748695"/>
            <a:ext cx="34885" cy="610791"/>
          </a:xfrm>
          <a:prstGeom prst="roundRect">
            <a:avLst>
              <a:gd name="adj" fmla="val 225132"/>
            </a:avLst>
          </a:prstGeom>
          <a:solidFill>
            <a:srgbClr val="C0C1D7"/>
          </a:solidFill>
          <a:ln/>
        </p:spPr>
      </p:sp>
      <p:sp>
        <p:nvSpPr>
          <p:cNvPr id="13" name="Shape 10"/>
          <p:cNvSpPr/>
          <p:nvPr/>
        </p:nvSpPr>
        <p:spPr>
          <a:xfrm>
            <a:off x="7118747" y="5552361"/>
            <a:ext cx="392668" cy="392668"/>
          </a:xfrm>
          <a:prstGeom prst="roundRect">
            <a:avLst>
              <a:gd name="adj" fmla="val 20001"/>
            </a:avLst>
          </a:prstGeom>
          <a:solidFill>
            <a:srgbClr val="DADBF1"/>
          </a:solidFill>
          <a:ln w="7620">
            <a:solidFill>
              <a:srgbClr val="C0C1D7"/>
            </a:solidFill>
            <a:prstDash val="solid"/>
          </a:ln>
        </p:spPr>
      </p:sp>
      <p:sp>
        <p:nvSpPr>
          <p:cNvPr id="14" name="Text 11"/>
          <p:cNvSpPr/>
          <p:nvPr/>
        </p:nvSpPr>
        <p:spPr>
          <a:xfrm>
            <a:off x="7236500" y="5585103"/>
            <a:ext cx="157043" cy="327184"/>
          </a:xfrm>
          <a:prstGeom prst="rect">
            <a:avLst/>
          </a:prstGeom>
          <a:noFill/>
          <a:ln/>
        </p:spPr>
        <p:txBody>
          <a:bodyPr wrap="none" rtlCol="0" anchor="t"/>
          <a:lstStyle/>
          <a:p>
            <a:pPr marL="0" indent="0" algn="ctr">
              <a:lnSpc>
                <a:spcPts val="2577"/>
              </a:lnSpc>
              <a:buNone/>
            </a:pPr>
            <a:r>
              <a:rPr lang="en-US" sz="2061" b="1" kern="0" spc="-62" dirty="0">
                <a:solidFill>
                  <a:srgbClr val="272525"/>
                </a:solidFill>
                <a:latin typeface="Inter" pitchFamily="34" charset="0"/>
                <a:ea typeface="Inter" pitchFamily="34" charset="-122"/>
                <a:cs typeface="Inter" pitchFamily="34" charset="-120"/>
              </a:rPr>
              <a:t>2</a:t>
            </a:r>
            <a:endParaRPr lang="en-US" sz="2061" dirty="0"/>
          </a:p>
        </p:txBody>
      </p:sp>
      <p:sp>
        <p:nvSpPr>
          <p:cNvPr id="15" name="Text 12"/>
          <p:cNvSpPr/>
          <p:nvPr/>
        </p:nvSpPr>
        <p:spPr>
          <a:xfrm>
            <a:off x="6224349" y="6534031"/>
            <a:ext cx="2181582" cy="272653"/>
          </a:xfrm>
          <a:prstGeom prst="rect">
            <a:avLst/>
          </a:prstGeom>
          <a:noFill/>
          <a:ln/>
        </p:spPr>
        <p:txBody>
          <a:bodyPr wrap="none" rtlCol="0" anchor="t"/>
          <a:lstStyle/>
          <a:p>
            <a:pPr marL="0" indent="0" algn="ctr">
              <a:lnSpc>
                <a:spcPts val="2147"/>
              </a:lnSpc>
              <a:buNone/>
            </a:pPr>
            <a:r>
              <a:rPr lang="en-US" sz="1718" b="1" kern="0" spc="-52" dirty="0">
                <a:solidFill>
                  <a:srgbClr val="272525"/>
                </a:solidFill>
                <a:latin typeface="Inter" pitchFamily="34" charset="0"/>
                <a:ea typeface="Inter" pitchFamily="34" charset="-122"/>
                <a:cs typeface="Inter" pitchFamily="34" charset="-120"/>
              </a:rPr>
              <a:t>Chain of Custody</a:t>
            </a:r>
            <a:endParaRPr lang="en-US" sz="1718" dirty="0"/>
          </a:p>
        </p:txBody>
      </p:sp>
      <p:sp>
        <p:nvSpPr>
          <p:cNvPr id="16" name="Text 13"/>
          <p:cNvSpPr/>
          <p:nvPr/>
        </p:nvSpPr>
        <p:spPr>
          <a:xfrm>
            <a:off x="5460683" y="6911340"/>
            <a:ext cx="3708916" cy="837605"/>
          </a:xfrm>
          <a:prstGeom prst="rect">
            <a:avLst/>
          </a:prstGeom>
          <a:noFill/>
          <a:ln/>
        </p:spPr>
        <p:txBody>
          <a:bodyPr wrap="square" rtlCol="0" anchor="t"/>
          <a:lstStyle/>
          <a:p>
            <a:pPr marL="0" indent="0" algn="ctr">
              <a:lnSpc>
                <a:spcPts val="2199"/>
              </a:lnSpc>
              <a:buNone/>
            </a:pPr>
            <a:r>
              <a:rPr lang="en-US" sz="1374" kern="0" spc="-27" dirty="0">
                <a:solidFill>
                  <a:srgbClr val="272525"/>
                </a:solidFill>
                <a:latin typeface="Inter" pitchFamily="34" charset="0"/>
                <a:ea typeface="Inter" pitchFamily="34" charset="-122"/>
                <a:cs typeface="Inter" pitchFamily="34" charset="-120"/>
              </a:rPr>
              <a:t>Carefully document the transfer of evidence, including the date, time, and identity of the individuals involved at each step.</a:t>
            </a:r>
            <a:endParaRPr lang="en-US" sz="1374" dirty="0"/>
          </a:p>
        </p:txBody>
      </p:sp>
      <p:sp>
        <p:nvSpPr>
          <p:cNvPr id="17" name="Shape 14"/>
          <p:cNvSpPr/>
          <p:nvPr/>
        </p:nvSpPr>
        <p:spPr>
          <a:xfrm>
            <a:off x="9413736" y="5137904"/>
            <a:ext cx="34885" cy="610791"/>
          </a:xfrm>
          <a:prstGeom prst="roundRect">
            <a:avLst>
              <a:gd name="adj" fmla="val 225132"/>
            </a:avLst>
          </a:prstGeom>
          <a:solidFill>
            <a:srgbClr val="C0C1D7"/>
          </a:solidFill>
          <a:ln/>
        </p:spPr>
      </p:sp>
      <p:sp>
        <p:nvSpPr>
          <p:cNvPr id="18" name="Shape 15"/>
          <p:cNvSpPr/>
          <p:nvPr/>
        </p:nvSpPr>
        <p:spPr>
          <a:xfrm>
            <a:off x="9234845" y="5552361"/>
            <a:ext cx="392668" cy="392668"/>
          </a:xfrm>
          <a:prstGeom prst="roundRect">
            <a:avLst>
              <a:gd name="adj" fmla="val 20001"/>
            </a:avLst>
          </a:prstGeom>
          <a:solidFill>
            <a:srgbClr val="DADBF1"/>
          </a:solidFill>
          <a:ln w="7620">
            <a:solidFill>
              <a:srgbClr val="C0C1D7"/>
            </a:solidFill>
            <a:prstDash val="solid"/>
          </a:ln>
        </p:spPr>
      </p:sp>
      <p:sp>
        <p:nvSpPr>
          <p:cNvPr id="19" name="Text 16"/>
          <p:cNvSpPr/>
          <p:nvPr/>
        </p:nvSpPr>
        <p:spPr>
          <a:xfrm>
            <a:off x="9348788" y="5585103"/>
            <a:ext cx="164783" cy="327184"/>
          </a:xfrm>
          <a:prstGeom prst="rect">
            <a:avLst/>
          </a:prstGeom>
          <a:noFill/>
          <a:ln/>
        </p:spPr>
        <p:txBody>
          <a:bodyPr wrap="none" rtlCol="0" anchor="t"/>
          <a:lstStyle/>
          <a:p>
            <a:pPr marL="0" indent="0" algn="ctr">
              <a:lnSpc>
                <a:spcPts val="2577"/>
              </a:lnSpc>
              <a:buNone/>
            </a:pPr>
            <a:r>
              <a:rPr lang="en-US" sz="2061" b="1" kern="0" spc="-62" dirty="0">
                <a:solidFill>
                  <a:srgbClr val="272525"/>
                </a:solidFill>
                <a:latin typeface="Inter" pitchFamily="34" charset="0"/>
                <a:ea typeface="Inter" pitchFamily="34" charset="-122"/>
                <a:cs typeface="Inter" pitchFamily="34" charset="-120"/>
              </a:rPr>
              <a:t>3</a:t>
            </a:r>
            <a:endParaRPr lang="en-US" sz="2061" dirty="0"/>
          </a:p>
        </p:txBody>
      </p:sp>
      <p:sp>
        <p:nvSpPr>
          <p:cNvPr id="20" name="Text 17"/>
          <p:cNvSpPr/>
          <p:nvPr/>
        </p:nvSpPr>
        <p:spPr>
          <a:xfrm>
            <a:off x="8340447" y="3748445"/>
            <a:ext cx="2181582" cy="272653"/>
          </a:xfrm>
          <a:prstGeom prst="rect">
            <a:avLst/>
          </a:prstGeom>
          <a:noFill/>
          <a:ln/>
        </p:spPr>
        <p:txBody>
          <a:bodyPr wrap="none" rtlCol="0" anchor="t"/>
          <a:lstStyle/>
          <a:p>
            <a:pPr marL="0" indent="0" algn="ctr">
              <a:lnSpc>
                <a:spcPts val="2147"/>
              </a:lnSpc>
              <a:buNone/>
            </a:pPr>
            <a:r>
              <a:rPr lang="en-US" sz="1718" b="1" kern="0" spc="-52" dirty="0">
                <a:solidFill>
                  <a:srgbClr val="272525"/>
                </a:solidFill>
                <a:latin typeface="Inter" pitchFamily="34" charset="0"/>
                <a:ea typeface="Inter" pitchFamily="34" charset="-122"/>
                <a:cs typeface="Inter" pitchFamily="34" charset="-120"/>
              </a:rPr>
              <a:t>Timely Delivery</a:t>
            </a:r>
            <a:endParaRPr lang="en-US" sz="1718" dirty="0"/>
          </a:p>
        </p:txBody>
      </p:sp>
      <p:sp>
        <p:nvSpPr>
          <p:cNvPr id="21" name="Text 18"/>
          <p:cNvSpPr/>
          <p:nvPr/>
        </p:nvSpPr>
        <p:spPr>
          <a:xfrm>
            <a:off x="7576780" y="4125754"/>
            <a:ext cx="3708916" cy="837605"/>
          </a:xfrm>
          <a:prstGeom prst="rect">
            <a:avLst/>
          </a:prstGeom>
          <a:noFill/>
          <a:ln/>
        </p:spPr>
        <p:txBody>
          <a:bodyPr wrap="square" rtlCol="0" anchor="t"/>
          <a:lstStyle/>
          <a:p>
            <a:pPr marL="0" indent="0" algn="ctr">
              <a:lnSpc>
                <a:spcPts val="2199"/>
              </a:lnSpc>
              <a:buNone/>
            </a:pPr>
            <a:r>
              <a:rPr lang="en-US" sz="1374" kern="0" spc="-27" dirty="0">
                <a:solidFill>
                  <a:srgbClr val="272525"/>
                </a:solidFill>
                <a:latin typeface="Inter" pitchFamily="34" charset="0"/>
                <a:ea typeface="Inter" pitchFamily="34" charset="-122"/>
                <a:cs typeface="Inter" pitchFamily="34" charset="-120"/>
              </a:rPr>
              <a:t>Deliver the evidence to the lab as soon as possible to minimize delays and maintain the integrity of the samples.</a:t>
            </a:r>
            <a:endParaRPr lang="en-US" sz="137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707237"/>
            <a:ext cx="7477601" cy="1388745"/>
          </a:xfrm>
          <a:prstGeom prst="rect">
            <a:avLst/>
          </a:prstGeom>
          <a:noFill/>
          <a:ln/>
        </p:spPr>
        <p:txBody>
          <a:bodyPr wrap="squar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Analysis and Examination of Evidence</a:t>
            </a:r>
            <a:endParaRPr lang="en-US" sz="4374" dirty="0"/>
          </a:p>
        </p:txBody>
      </p:sp>
      <p:sp>
        <p:nvSpPr>
          <p:cNvPr id="6" name="Text 3"/>
          <p:cNvSpPr/>
          <p:nvPr/>
        </p:nvSpPr>
        <p:spPr>
          <a:xfrm>
            <a:off x="833199" y="3429238"/>
            <a:ext cx="747760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After evidence is properly collected and documented, it is carefully transported to a forensic analysis lab. Trained examiners use specialized equipment and techniques to thoroughly analyze the evidence and extract any relevant information or data.</a:t>
            </a:r>
            <a:endParaRPr lang="en-US" sz="1750" dirty="0"/>
          </a:p>
        </p:txBody>
      </p:sp>
      <p:sp>
        <p:nvSpPr>
          <p:cNvPr id="7" name="Text 4"/>
          <p:cNvSpPr/>
          <p:nvPr/>
        </p:nvSpPr>
        <p:spPr>
          <a:xfrm>
            <a:off x="833199" y="5100757"/>
            <a:ext cx="747760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This meticulous process may involve microscopic examination, chemical testing, digital forensics, or other advanced analytical methods depending on the type of evidence. The findings are then meticulously documented to establish the evidentiary value and ensure the integrity of the evidence.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1366242"/>
            <a:ext cx="10554414" cy="1388745"/>
          </a:xfrm>
          <a:prstGeom prst="rect">
            <a:avLst/>
          </a:prstGeom>
          <a:noFill/>
          <a:ln/>
        </p:spPr>
        <p:txBody>
          <a:bodyPr wrap="squar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Preparing Evidence for Courtroom Testimony</a:t>
            </a:r>
            <a:endParaRPr lang="en-US" sz="4374" dirty="0"/>
          </a:p>
        </p:txBody>
      </p:sp>
      <p:sp>
        <p:nvSpPr>
          <p:cNvPr id="7" name="Shape 4"/>
          <p:cNvSpPr/>
          <p:nvPr/>
        </p:nvSpPr>
        <p:spPr>
          <a:xfrm>
            <a:off x="2037993" y="3088243"/>
            <a:ext cx="3370064" cy="3774996"/>
          </a:xfrm>
          <a:prstGeom prst="roundRect">
            <a:avLst>
              <a:gd name="adj" fmla="val 2967"/>
            </a:avLst>
          </a:prstGeom>
          <a:solidFill>
            <a:srgbClr val="DADBF1"/>
          </a:solidFill>
          <a:ln w="7620">
            <a:solidFill>
              <a:srgbClr val="C0C1D7"/>
            </a:solidFill>
            <a:prstDash val="solid"/>
          </a:ln>
        </p:spPr>
      </p:sp>
      <p:sp>
        <p:nvSpPr>
          <p:cNvPr id="8" name="Text 5"/>
          <p:cNvSpPr/>
          <p:nvPr/>
        </p:nvSpPr>
        <p:spPr>
          <a:xfrm>
            <a:off x="2267783" y="3318034"/>
            <a:ext cx="2777490"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Organize and Review</a:t>
            </a:r>
            <a:endParaRPr lang="en-US" sz="2187" dirty="0"/>
          </a:p>
        </p:txBody>
      </p:sp>
      <p:sp>
        <p:nvSpPr>
          <p:cNvPr id="9" name="Text 6"/>
          <p:cNvSpPr/>
          <p:nvPr/>
        </p:nvSpPr>
        <p:spPr>
          <a:xfrm>
            <a:off x="2267783" y="3798451"/>
            <a:ext cx="2910483" cy="2487811"/>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Meticulously review all evidence to ensure accurate documentation, proper labeling, and secure packaging. Organize materials in a logical manner for easy presentation.</a:t>
            </a:r>
            <a:endParaRPr lang="en-US" sz="1750" dirty="0"/>
          </a:p>
        </p:txBody>
      </p:sp>
      <p:sp>
        <p:nvSpPr>
          <p:cNvPr id="10" name="Shape 7"/>
          <p:cNvSpPr/>
          <p:nvPr/>
        </p:nvSpPr>
        <p:spPr>
          <a:xfrm>
            <a:off x="5630228" y="3088243"/>
            <a:ext cx="3370064" cy="3774996"/>
          </a:xfrm>
          <a:prstGeom prst="roundRect">
            <a:avLst>
              <a:gd name="adj" fmla="val 2967"/>
            </a:avLst>
          </a:prstGeom>
          <a:solidFill>
            <a:srgbClr val="DADBF1"/>
          </a:solidFill>
          <a:ln w="7620">
            <a:solidFill>
              <a:srgbClr val="C0C1D7"/>
            </a:solidFill>
            <a:prstDash val="solid"/>
          </a:ln>
        </p:spPr>
      </p:sp>
      <p:sp>
        <p:nvSpPr>
          <p:cNvPr id="11" name="Text 8"/>
          <p:cNvSpPr/>
          <p:nvPr/>
        </p:nvSpPr>
        <p:spPr>
          <a:xfrm>
            <a:off x="5860018" y="3318034"/>
            <a:ext cx="2910483" cy="694373"/>
          </a:xfrm>
          <a:prstGeom prst="rect">
            <a:avLst/>
          </a:prstGeom>
          <a:noFill/>
          <a:ln/>
        </p:spPr>
        <p:txBody>
          <a:bodyPr wrap="squar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Craft Clear Explanations</a:t>
            </a:r>
            <a:endParaRPr lang="en-US" sz="2187" dirty="0"/>
          </a:p>
        </p:txBody>
      </p:sp>
      <p:sp>
        <p:nvSpPr>
          <p:cNvPr id="12" name="Text 9"/>
          <p:cNvSpPr/>
          <p:nvPr/>
        </p:nvSpPr>
        <p:spPr>
          <a:xfrm>
            <a:off x="5860018" y="4145637"/>
            <a:ext cx="2910483" cy="2487811"/>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Prepare clear, concise explanations of each piece of evidence. Anticipate questions and rehearse responses to communicate complex forensic details effectively.</a:t>
            </a:r>
            <a:endParaRPr lang="en-US" sz="1750" dirty="0"/>
          </a:p>
        </p:txBody>
      </p:sp>
      <p:sp>
        <p:nvSpPr>
          <p:cNvPr id="13" name="Shape 10"/>
          <p:cNvSpPr/>
          <p:nvPr/>
        </p:nvSpPr>
        <p:spPr>
          <a:xfrm>
            <a:off x="9222462" y="3088243"/>
            <a:ext cx="3370064" cy="3774996"/>
          </a:xfrm>
          <a:prstGeom prst="roundRect">
            <a:avLst>
              <a:gd name="adj" fmla="val 2967"/>
            </a:avLst>
          </a:prstGeom>
          <a:solidFill>
            <a:srgbClr val="DADBF1"/>
          </a:solidFill>
          <a:ln w="7620">
            <a:solidFill>
              <a:srgbClr val="C0C1D7"/>
            </a:solidFill>
            <a:prstDash val="solid"/>
          </a:ln>
        </p:spPr>
      </p:sp>
      <p:sp>
        <p:nvSpPr>
          <p:cNvPr id="14" name="Text 11"/>
          <p:cNvSpPr/>
          <p:nvPr/>
        </p:nvSpPr>
        <p:spPr>
          <a:xfrm>
            <a:off x="9452253" y="3318034"/>
            <a:ext cx="2777490"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Visuals and Exhibits</a:t>
            </a:r>
            <a:endParaRPr lang="en-US" sz="2187" dirty="0"/>
          </a:p>
        </p:txBody>
      </p:sp>
      <p:sp>
        <p:nvSpPr>
          <p:cNvPr id="15" name="Text 12"/>
          <p:cNvSpPr/>
          <p:nvPr/>
        </p:nvSpPr>
        <p:spPr>
          <a:xfrm>
            <a:off x="9452253" y="3798451"/>
            <a:ext cx="2910483"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Develop high-quality visual aids, such as photos, diagrams, or 3D models, to illustrate key evidence and support your testimony.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830</Words>
  <Application>Microsoft Office PowerPoint</Application>
  <PresentationFormat>Custom</PresentationFormat>
  <Paragraphs>71</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cp:lastModifiedBy>
  <cp:revision>2</cp:revision>
  <dcterms:created xsi:type="dcterms:W3CDTF">2024-05-27T09:46:14Z</dcterms:created>
  <dcterms:modified xsi:type="dcterms:W3CDTF">2024-05-27T10:32:37Z</dcterms:modified>
</cp:coreProperties>
</file>